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0" r:id="rId3"/>
    <p:sldId id="308" r:id="rId5"/>
    <p:sldId id="257" r:id="rId6"/>
    <p:sldId id="357" r:id="rId7"/>
    <p:sldId id="358" r:id="rId8"/>
    <p:sldId id="256" r:id="rId9"/>
    <p:sldId id="270" r:id="rId10"/>
    <p:sldId id="261" r:id="rId11"/>
    <p:sldId id="285" r:id="rId12"/>
    <p:sldId id="262" r:id="rId13"/>
    <p:sldId id="263" r:id="rId14"/>
    <p:sldId id="264" r:id="rId15"/>
    <p:sldId id="265" r:id="rId16"/>
    <p:sldId id="266" r:id="rId17"/>
    <p:sldId id="289" r:id="rId18"/>
    <p:sldId id="337" r:id="rId19"/>
    <p:sldId id="338" r:id="rId20"/>
    <p:sldId id="286" r:id="rId21"/>
    <p:sldId id="267" r:id="rId22"/>
    <p:sldId id="268" r:id="rId23"/>
    <p:sldId id="269" r:id="rId24"/>
    <p:sldId id="287" r:id="rId25"/>
    <p:sldId id="274" r:id="rId26"/>
    <p:sldId id="275" r:id="rId27"/>
    <p:sldId id="276" r:id="rId28"/>
    <p:sldId id="277" r:id="rId29"/>
    <p:sldId id="340" r:id="rId30"/>
    <p:sldId id="288" r:id="rId31"/>
    <p:sldId id="280" r:id="rId32"/>
    <p:sldId id="281" r:id="rId33"/>
    <p:sldId id="282" r:id="rId34"/>
    <p:sldId id="283" r:id="rId35"/>
    <p:sldId id="284" r:id="rId36"/>
    <p:sldId id="293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1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0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将数据存储到文本文件中有以下几个好处：</a:t>
            </a:r>
            <a:endParaRPr lang="zh-CN" altLang="en-US"/>
          </a:p>
          <a:p>
            <a:pPr indent="457200"/>
            <a:r>
              <a:rPr lang="zh-CN" altLang="en-US"/>
              <a:t>简单易用：存储数据到文本文件是一种简单的方法，不需要额外的数据库或复杂的配置。你可以使用文件操作API（如Python中的open()函数）来读取和写入文本文件。</a:t>
            </a:r>
            <a:endParaRPr lang="zh-CN" altLang="en-US"/>
          </a:p>
          <a:p>
            <a:pPr indent="457200"/>
            <a:r>
              <a:rPr lang="zh-CN" altLang="en-US"/>
              <a:t>可读性：文本文件中的数据以文本形式存储，可以直接打开文件进行查看和编辑。这使得数据更易读和理解，方便进行调试和验证。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CSV文件由任意数目的记录组成，记录之间用某种换行符分隔；每条记录由多个字段组成，字段间的分隔符是其它字符或字符串，最常见的是逗号或制表符。通常各个字段都是纯文本文件。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利用Python提供的Open方法打开一个自定义路径下的文件（文件路径依据个人的电脑情况做变更），先把表头信息写入一行，再遍历数据把每一行的数据写入到DataList数组中，最后将获取的DataList数组的内容信息全部写入到JSON文件内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1. 导入所需要的库：requests、BeautifulSoup、lxml 和 json。</a:t>
            </a:r>
            <a:endParaRPr lang="zh-CN" altLang="en-US"/>
          </a:p>
          <a:p>
            <a:r>
              <a:rPr lang="zh-CN" altLang="en-US"/>
              <a:t>2. 设置请求的头部信息，然后使用 requests 库发送 GET 请求获取网页内容。</a:t>
            </a:r>
            <a:endParaRPr lang="zh-CN" altLang="en-US"/>
          </a:p>
          <a:p>
            <a:r>
              <a:rPr lang="zh-CN" altLang="en-US"/>
              <a:t>3. 将响应的编码设置为 UTF-8。</a:t>
            </a:r>
            <a:endParaRPr lang="zh-CN" altLang="en-US"/>
          </a:p>
          <a:p>
            <a:r>
              <a:rPr lang="zh-CN" altLang="en-US"/>
              <a:t>4. 使用 etree.HTML() 方法从响应的文本内容中创建一个 Element 对象。</a:t>
            </a:r>
            <a:endParaRPr lang="zh-CN" altLang="en-US"/>
          </a:p>
          <a:p>
            <a:r>
              <a:rPr lang="zh-CN" altLang="en-US"/>
              <a:t>5. 使用 BeautifulSoup 对象解析响应内容，便于提取数据。</a:t>
            </a:r>
            <a:endParaRPr lang="zh-CN" altLang="en-US"/>
          </a:p>
          <a:p>
            <a:r>
              <a:rPr lang="zh-CN" altLang="en-US"/>
              <a:t>6. 通过找到指定的 div 元素，提取网站的标题数据并进行处理。</a:t>
            </a:r>
            <a:endParaRPr lang="zh-CN" altLang="en-US"/>
          </a:p>
          <a:p>
            <a:r>
              <a:rPr lang="zh-CN" altLang="en-US"/>
              <a:t>7. 使用 xpath 定位到指定的表格行元素，并逐行解析提取数据（IP 地址、端口、代理类型和地理位置），将每一行的数据存储到 jsonData 对象中，然后将 jsonData 对象添加到 dataList 数组中。</a:t>
            </a:r>
            <a:endParaRPr lang="zh-CN" altLang="en-US"/>
          </a:p>
          <a:p>
            <a:r>
              <a:rPr lang="zh-CN" altLang="en-US"/>
              <a:t>8. 最后，将 dataList 数据以 JSON 格式写入一个名为 "代理ip.json" 的文件中。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_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430" y="260648"/>
            <a:ext cx="1224137" cy="576064"/>
          </a:xfrm>
          <a:prstGeom prst="rect">
            <a:avLst/>
          </a:prstGeom>
        </p:spPr>
      </p:pic>
      <p:grpSp>
        <p:nvGrpSpPr>
          <p:cNvPr id="20" name="组 7"/>
          <p:cNvGrpSpPr/>
          <p:nvPr userDrawn="1"/>
        </p:nvGrpSpPr>
        <p:grpSpPr>
          <a:xfrm>
            <a:off x="3503713" y="3696447"/>
            <a:ext cx="8688288" cy="1344149"/>
            <a:chOff x="2652042" y="3039561"/>
            <a:chExt cx="6498309" cy="1008112"/>
          </a:xfrm>
          <a:solidFill>
            <a:srgbClr val="C00000">
              <a:alpha val="74000"/>
            </a:srgbClr>
          </a:solidFill>
        </p:grpSpPr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2771800" y="3039561"/>
              <a:ext cx="6378551" cy="10081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652042" y="3039561"/>
              <a:ext cx="54101" cy="1008112"/>
            </a:xfrm>
            <a:prstGeom prst="rect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3695700" y="3735657"/>
            <a:ext cx="8303683" cy="788671"/>
          </a:xfrm>
        </p:spPr>
        <p:txBody>
          <a:bodyPr>
            <a:normAutofit/>
          </a:bodyPr>
          <a:lstStyle>
            <a:lvl1pPr marL="0" indent="0">
              <a:buNone/>
              <a:defRPr sz="3735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3695700" y="4407731"/>
            <a:ext cx="8303683" cy="575733"/>
          </a:xfrm>
        </p:spPr>
        <p:txBody>
          <a:bodyPr>
            <a:normAutofit/>
          </a:bodyPr>
          <a:lstStyle>
            <a:lvl1pPr marL="0" indent="0">
              <a:buNone/>
              <a:defRPr sz="186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副标题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5.xml"/><Relationship Id="rId3" Type="http://schemas.openxmlformats.org/officeDocument/2006/relationships/image" Target="../media/image5.png"/><Relationship Id="rId2" Type="http://schemas.openxmlformats.org/officeDocument/2006/relationships/tags" Target="../tags/tag84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8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0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2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3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4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6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7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8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9.xml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0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1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86810" y="3954145"/>
            <a:ext cx="3831590" cy="78867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网络爬虫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技术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0855" y="257175"/>
            <a:ext cx="1162050" cy="5524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304673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文本文件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8415"/>
            <a:ext cx="2679700" cy="254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217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513840"/>
            <a:ext cx="112807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以（ www.techlabplt.com:8080/BD-PC/priceList ）的第一页数据为例，将网络爬虫程序爬取到的数据进行存储。代码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9135" y="2414270"/>
            <a:ext cx="8522970" cy="396938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#前置：使用Requests 获取URL的Response</a:t>
            </a:r>
            <a:endParaRPr lang="zh-CN" altLang="en-US"/>
          </a:p>
          <a:p>
            <a:r>
              <a:rPr lang="zh-CN" altLang="en-US"/>
              <a:t>url = ‘http://www.techlabplt.com:8080/BD-PC/priceList’</a:t>
            </a:r>
            <a:endParaRPr lang="zh-CN" altLang="en-US"/>
          </a:p>
          <a:p>
            <a:r>
              <a:rPr lang="zh-CN" altLang="en-US"/>
              <a:t>#发送请求</a:t>
            </a:r>
            <a:endParaRPr lang="zh-CN" altLang="en-US"/>
          </a:p>
          <a:p>
            <a:r>
              <a:rPr lang="zh-CN" altLang="en-US"/>
              <a:t>resp = requests.get(url)</a:t>
            </a:r>
            <a:endParaRPr lang="zh-CN" altLang="en-US"/>
          </a:p>
          <a:p>
            <a:r>
              <a:rPr lang="zh-CN" altLang="en-US"/>
              <a:t>#手动指定字符编码为utf-8</a:t>
            </a:r>
            <a:endParaRPr lang="zh-CN" altLang="en-US"/>
          </a:p>
          <a:p>
            <a:r>
              <a:rPr lang="zh-CN" altLang="en-US"/>
              <a:t>resp.encoding = 'UTF-8'</a:t>
            </a:r>
            <a:endParaRPr lang="zh-CN" altLang="en-US"/>
          </a:p>
          <a:p>
            <a:r>
              <a:rPr lang="zh-CN" altLang="en-US"/>
              <a:t>'''</a:t>
            </a:r>
            <a:endParaRPr lang="zh-CN" altLang="en-US"/>
          </a:p>
          <a:p>
            <a:r>
              <a:rPr lang="zh-CN" altLang="en-US"/>
              <a:t>使用BS4解析数据,并输出；</a:t>
            </a:r>
            <a:endParaRPr lang="zh-CN" altLang="en-US"/>
          </a:p>
          <a:p>
            <a:r>
              <a:rPr lang="zh-CN" altLang="en-US"/>
              <a:t>'''</a:t>
            </a:r>
            <a:endParaRPr lang="zh-CN" altLang="en-US"/>
          </a:p>
          <a:p>
            <a:r>
              <a:rPr lang="zh-CN" altLang="en-US"/>
              <a:t>#1.把页面源代码交给BeautifulSoup进行处理，生成BS对象并指定html解析器</a:t>
            </a:r>
            <a:endParaRPr lang="zh-CN" altLang="en-US"/>
          </a:p>
          <a:p>
            <a:r>
              <a:rPr lang="zh-CN" altLang="en-US"/>
              <a:t>pageHtml = BeautifulSoup(resp.text, "html.parser")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553845"/>
            <a:ext cx="9761220" cy="45231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#2.获取html内的div，div的class为tbl-body。里面包含着所需的数据</a:t>
            </a:r>
            <a:endParaRPr lang="zh-CN" altLang="en-US"/>
          </a:p>
          <a:p>
            <a:r>
              <a:rPr lang="zh-CN" altLang="en-US">
                <a:sym typeface="+mn-ea"/>
              </a:rPr>
              <a:t>tableDiv = pageHtml.find("div", attrs={"class": "tbl-body"})</a:t>
            </a:r>
            <a:endParaRPr lang="zh-CN" altLang="en-US"/>
          </a:p>
          <a:p>
            <a:r>
              <a:rPr lang="zh-CN" altLang="en-US">
                <a:sym typeface="+mn-ea"/>
              </a:rPr>
              <a:t>#3.获取所有的tr</a:t>
            </a:r>
            <a:endParaRPr lang="zh-CN" altLang="en-US"/>
          </a:p>
          <a:p>
            <a:r>
              <a:rPr lang="zh-CN" altLang="en-US">
                <a:sym typeface="+mn-ea"/>
              </a:rPr>
              <a:t>dataDiv = tableDiv.findAll("tr")</a:t>
            </a:r>
            <a:endParaRPr lang="zh-CN" altLang="en-US"/>
          </a:p>
          <a:p>
            <a:r>
              <a:rPr lang="zh-CN" altLang="en-US">
                <a:sym typeface="+mn-ea"/>
              </a:rPr>
              <a:t>#4.删除第一行表头数据</a:t>
            </a:r>
            <a:endParaRPr lang="zh-CN" altLang="en-US"/>
          </a:p>
          <a:p>
            <a:r>
              <a:rPr lang="zh-CN" altLang="en-US">
                <a:sym typeface="+mn-ea"/>
              </a:rPr>
              <a:t>del(dataDiv[0])</a:t>
            </a:r>
            <a:endParaRPr lang="zh-CN" altLang="en-US"/>
          </a:p>
          <a:p>
            <a:r>
              <a:rPr lang="zh-CN" altLang="en-US">
                <a:sym typeface="+mn-ea"/>
              </a:rPr>
              <a:t>#5.循环遍历每一行的数据</a:t>
            </a:r>
            <a:endParaRPr lang="zh-CN" altLang="en-US"/>
          </a:p>
          <a:p>
            <a:r>
              <a:rPr lang="zh-CN" altLang="en-US">
                <a:sym typeface="+mn-ea"/>
              </a:rPr>
              <a:t>for data in dataDiv:</a:t>
            </a:r>
            <a:endParaRPr lang="zh-CN" altLang="en-US"/>
          </a:p>
          <a:p>
            <a:r>
              <a:rPr lang="zh-CN" altLang="en-US">
                <a:sym typeface="+mn-ea"/>
              </a:rPr>
              <a:t>    #得到每一行中的每一列</a:t>
            </a:r>
            <a:endParaRPr lang="zh-CN" altLang="en-US"/>
          </a:p>
          <a:p>
            <a:r>
              <a:rPr lang="zh-CN" altLang="en-US">
                <a:sym typeface="+mn-ea"/>
              </a:rPr>
              <a:t>    oneData = data.findAll("td")</a:t>
            </a:r>
            <a:endParaRPr lang="zh-CN" altLang="en-US"/>
          </a:p>
          <a:p>
            <a:r>
              <a:rPr lang="zh-CN" altLang="en-US">
                <a:sym typeface="+mn-ea"/>
              </a:rPr>
              <a:t>    #输出</a:t>
            </a:r>
            <a:endParaRPr lang="zh-CN" altLang="en-US"/>
          </a:p>
          <a:p>
            <a:r>
              <a:rPr lang="zh-CN" altLang="en-US">
                <a:sym typeface="+mn-ea"/>
              </a:rPr>
              <a:t>    print("大类：" + oneData[0].text + ",小类：" + oneData[1].text + ",名称：" + oneData[2].text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+ ",最低价:" + oneData[3].text + ",平均价：" + oneData[4].text + ",最高价：" + oneData[5].text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+ ",规格：" + oneData[6].text + ",来源：" + oneData[7].text + ",单位：" + oneData[8].text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+ ",更新日期：" + oneData[9].text)</a:t>
            </a:r>
            <a:endParaRPr lang="zh-CN" altLang="en-US"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04673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文本文件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99135" y="1288415"/>
            <a:ext cx="2679700" cy="254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99135" y="1610995"/>
            <a:ext cx="1932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输出结果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99135" y="2139315"/>
            <a:ext cx="7009130" cy="308038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/>
              <a:t>大类：蔬菜,小类：,名称：大白菜,最低价:0.0,平均价：0.0,最高价：0.0,规格：,来源：冀,单位：斤,更新日期：2022-06-07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大类：蔬菜,小类：,名称：娃娃菜,最低价:0.0,平均价：0.0,最高价：0.0,规格：大,来源：豫冀,单位：斤,更新日期：2022-06-07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大类：蔬菜,小类：,名称：小白菜,最低价:0.0,平均价：0.0,最高价：0.0,规格：,来源：冀,单位：斤,更新日期：2022-06-07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大类：蔬菜,小类：,名称：圆白菜,最低价:0.0,平均价：1.0,最高价：1.0,规格：,来源：冀,单位：斤,更新日期：2022-06-07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…</a:t>
            </a:r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304673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文本文件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8415"/>
            <a:ext cx="2679700" cy="254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135" y="1600835"/>
            <a:ext cx="97942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基于上述任务需求，将输出的内容更改为存储至文本文件，修改后的代码如下：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9135" y="2051685"/>
            <a:ext cx="8384540" cy="45231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#前置：使用Requests 获取URL的response</a:t>
            </a:r>
            <a:endParaRPr lang="zh-CN" altLang="en-US"/>
          </a:p>
          <a:p>
            <a:r>
              <a:rPr lang="zh-CN" altLang="en-US"/>
              <a:t>url = "http://www.techlabplt.com:8080/BD-PC/priceList"</a:t>
            </a:r>
            <a:endParaRPr lang="zh-CN" altLang="en-US"/>
          </a:p>
          <a:p>
            <a:r>
              <a:rPr lang="zh-CN" altLang="en-US"/>
              <a:t>resp = requests.get(url)</a:t>
            </a:r>
            <a:endParaRPr lang="zh-CN" altLang="en-US"/>
          </a:p>
          <a:p>
            <a:r>
              <a:rPr lang="zh-CN" altLang="en-US"/>
              <a:t>resp.encoding = 'UTF-8'</a:t>
            </a:r>
            <a:endParaRPr lang="zh-CN" altLang="en-US"/>
          </a:p>
          <a:p>
            <a:r>
              <a:rPr lang="zh-CN" altLang="en-US"/>
              <a:t>'''</a:t>
            </a:r>
            <a:endParaRPr lang="zh-CN" altLang="en-US"/>
          </a:p>
          <a:p>
            <a:r>
              <a:rPr lang="zh-CN" altLang="en-US"/>
              <a:t>使用BS4解析数据,并输出</a:t>
            </a:r>
            <a:endParaRPr lang="zh-CN" altLang="en-US"/>
          </a:p>
          <a:p>
            <a:r>
              <a:rPr lang="zh-CN" altLang="en-US"/>
              <a:t>'''</a:t>
            </a:r>
            <a:endParaRPr lang="zh-CN" altLang="en-US"/>
          </a:p>
          <a:p>
            <a:r>
              <a:rPr lang="zh-CN" altLang="en-US"/>
              <a:t>#1.把页面源代码交给BeautifulSoup进行处理，生成BS对象并指定html解析器</a:t>
            </a:r>
            <a:endParaRPr lang="zh-CN" altLang="en-US"/>
          </a:p>
          <a:p>
            <a:r>
              <a:rPr lang="zh-CN" altLang="en-US"/>
              <a:t>pageHtml = BeautifulSoup(resp.text, "html.parser")</a:t>
            </a:r>
            <a:endParaRPr lang="zh-CN" altLang="en-US"/>
          </a:p>
          <a:p>
            <a:r>
              <a:rPr lang="zh-CN" altLang="en-US"/>
              <a:t>#2.获取html内的div，div的class为tbl-body。里面包含着需要爬取的数据</a:t>
            </a:r>
            <a:endParaRPr lang="zh-CN" altLang="en-US"/>
          </a:p>
          <a:p>
            <a:r>
              <a:rPr lang="zh-CN" altLang="en-US"/>
              <a:t>tableDiv = pageHtml.find("div", attrs={"class": "tbl-body"})</a:t>
            </a:r>
            <a:endParaRPr lang="zh-CN" altLang="en-US"/>
          </a:p>
          <a:p>
            <a:r>
              <a:rPr lang="zh-CN" altLang="en-US"/>
              <a:t>#3.获取所有的tr</a:t>
            </a:r>
            <a:endParaRPr lang="zh-CN" altLang="en-US"/>
          </a:p>
          <a:p>
            <a:r>
              <a:rPr lang="zh-CN" altLang="en-US"/>
              <a:t>dataDiv = tableDiv.findAll("tr")</a:t>
            </a:r>
            <a:endParaRPr lang="zh-CN" altLang="en-US"/>
          </a:p>
        </p:txBody>
      </p:sp>
      <p:sp>
        <p:nvSpPr>
          <p:cNvPr id="5" name="标题 3"/>
          <p:cNvSpPr>
            <a:spLocks noGrp="1"/>
          </p:cNvSpPr>
          <p:nvPr/>
        </p:nvSpPr>
        <p:spPr>
          <a:xfrm>
            <a:off x="608330" y="608330"/>
            <a:ext cx="304673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文本文件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88415"/>
            <a:ext cx="2679700" cy="254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618615"/>
            <a:ext cx="8716010" cy="42462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#4.删除第一个表头数据</a:t>
            </a:r>
            <a:endParaRPr lang="zh-CN" altLang="en-US"/>
          </a:p>
          <a:p>
            <a:r>
              <a:rPr lang="zh-CN" altLang="en-US">
                <a:sym typeface="+mn-ea"/>
              </a:rPr>
              <a:t>del(dataDiv[0])</a:t>
            </a:r>
            <a:endParaRPr lang="zh-CN" altLang="en-US"/>
          </a:p>
          <a:p>
            <a:r>
              <a:rPr lang="zh-CN" altLang="en-US">
                <a:sym typeface="+mn-ea"/>
              </a:rPr>
              <a:t>#5新建命名为data.txt的文本文件并写入表头信息</a:t>
            </a:r>
            <a:endParaRPr lang="zh-CN" altLang="en-US"/>
          </a:p>
          <a:p>
            <a:r>
              <a:rPr lang="zh-CN" altLang="en-US">
                <a:sym typeface="+mn-ea"/>
              </a:rPr>
              <a:t>saveFile = open("C:/lab/data.txt", 'w', encoding='utf-8')</a:t>
            </a:r>
            <a:endParaRPr lang="zh-CN" altLang="en-US"/>
          </a:p>
          <a:p>
            <a:r>
              <a:rPr lang="zh-CN" altLang="en-US">
                <a:sym typeface="+mn-ea"/>
              </a:rPr>
              <a:t>saveFile.write('大类,小类,名称,最低价,平均价,最高价,规格,来源,单位,更新日期\n')</a:t>
            </a:r>
            <a:endParaRPr lang="zh-CN" altLang="en-US"/>
          </a:p>
          <a:p>
            <a:r>
              <a:rPr lang="zh-CN" altLang="en-US">
                <a:sym typeface="+mn-ea"/>
              </a:rPr>
              <a:t>#6.循环遍历每一行的数据</a:t>
            </a:r>
            <a:endParaRPr lang="zh-CN" altLang="en-US"/>
          </a:p>
          <a:p>
            <a:r>
              <a:rPr lang="zh-CN" altLang="en-US">
                <a:sym typeface="+mn-ea"/>
              </a:rPr>
              <a:t>for data in dataDiv:</a:t>
            </a:r>
            <a:endParaRPr lang="zh-CN" altLang="en-US"/>
          </a:p>
          <a:p>
            <a:r>
              <a:rPr lang="zh-CN" altLang="en-US">
                <a:sym typeface="+mn-ea"/>
              </a:rPr>
              <a:t>    #得到每一行中的每一列</a:t>
            </a:r>
            <a:endParaRPr lang="zh-CN" altLang="en-US"/>
          </a:p>
          <a:p>
            <a:r>
              <a:rPr lang="zh-CN" altLang="en-US">
                <a:sym typeface="+mn-ea"/>
              </a:rPr>
              <a:t>    oneData = data.findAll("td")</a:t>
            </a:r>
            <a:endParaRPr lang="zh-CN" altLang="en-US"/>
          </a:p>
          <a:p>
            <a:r>
              <a:rPr lang="zh-CN" altLang="en-US">
                <a:sym typeface="+mn-ea"/>
              </a:rPr>
              <a:t>    #输出：存储为文本文件内</a:t>
            </a:r>
            <a:endParaRPr lang="zh-CN" altLang="en-US"/>
          </a:p>
          <a:p>
            <a:r>
              <a:rPr lang="zh-CN" altLang="en-US">
                <a:sym typeface="+mn-ea"/>
              </a:rPr>
              <a:t>saveFile.write(oneData[0].text + ',' + oneData[1].text + ',' </a:t>
            </a:r>
            <a:endParaRPr lang="zh-CN" altLang="en-US"/>
          </a:p>
          <a:p>
            <a:r>
              <a:rPr lang="zh-CN" altLang="en-US">
                <a:sym typeface="+mn-ea"/>
              </a:rPr>
              <a:t>+ oneData[2].text + ',' + oneData[3].text + ',' + oneData[4].text + ',' + oneData[5].text + ','+ oneData[6].text + ',' + oneData[7].text + ',' </a:t>
            </a:r>
            <a:endParaRPr lang="zh-CN" altLang="en-US"/>
          </a:p>
          <a:p>
            <a:r>
              <a:rPr lang="zh-CN" altLang="en-US">
                <a:sym typeface="+mn-ea"/>
              </a:rPr>
              <a:t>+ oneData[8].text + ',' + oneData[9].text + '\n')</a:t>
            </a:r>
            <a:endParaRPr lang="zh-CN" altLang="en-US"/>
          </a:p>
          <a:p>
            <a:r>
              <a:rPr lang="zh-CN" altLang="en-US">
                <a:sym typeface="+mn-ea"/>
              </a:rPr>
              <a:t>saveFile.close()</a:t>
            </a:r>
            <a:endParaRPr lang="zh-CN" altLang="en-US"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04673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文本文件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99135" y="1288415"/>
            <a:ext cx="2679700" cy="254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618615"/>
            <a:ext cx="10568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通过运行程序，可以发现在自定义的路径下多了一个data.txt的文件，文件内容如</a:t>
            </a:r>
            <a:r>
              <a:rPr lang="zh-CN" altLang="en-US"/>
              <a:t>下图所示：</a:t>
            </a:r>
            <a:endParaRPr lang="zh-CN" altLang="en-US"/>
          </a:p>
        </p:txBody>
      </p:sp>
      <p:pic>
        <p:nvPicPr>
          <p:cNvPr id="4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99135" y="2237105"/>
            <a:ext cx="5135245" cy="4077335"/>
          </a:xfrm>
          <a:prstGeom prst="rect">
            <a:avLst/>
          </a:prstGeom>
        </p:spPr>
      </p:pic>
      <p:sp>
        <p:nvSpPr>
          <p:cNvPr id="5" name="标题 3"/>
          <p:cNvSpPr>
            <a:spLocks noGrp="1"/>
          </p:cNvSpPr>
          <p:nvPr/>
        </p:nvSpPr>
        <p:spPr>
          <a:xfrm>
            <a:off x="608330" y="608330"/>
            <a:ext cx="304673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文本文件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88415"/>
            <a:ext cx="2679700" cy="254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608330" y="3387725"/>
          <a:ext cx="7535545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4865"/>
                <a:gridCol w="6710680"/>
              </a:tblGrid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符号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含义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r’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以只读模式打开文件（默认模式）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w’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以只写的方式打开文件，如果文件存在的话会先删除在重新创建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x’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以独占的方式打开文件，如果文件已经存在则错误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a’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以写的形式打开文件，若文件已存在，则以追加的方式写入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b’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二进制模式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t’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文本模式（默认）</a:t>
                      </a:r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+’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更新文件（读/写）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608330" y="1577975"/>
            <a:ext cx="11156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上述代码解析出来的数据使用</a:t>
            </a:r>
            <a:r>
              <a:rPr lang="en-US" altLang="zh-CN"/>
              <a:t>open</a:t>
            </a:r>
            <a:r>
              <a:rPr lang="zh-CN" altLang="en-US"/>
              <a:t>方法将它存入文本文件中，</a:t>
            </a:r>
            <a:r>
              <a:rPr lang="en-US" altLang="zh-CN"/>
              <a:t>open</a:t>
            </a:r>
            <a:r>
              <a:rPr lang="zh-CN" altLang="en-US"/>
              <a:t>函数的基本语法格式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8330" y="2046605"/>
            <a:ext cx="6096000" cy="36830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open(filename, mode='r')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8965" y="2578735"/>
            <a:ext cx="112471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其中，Filename是要打开文件的路径；Mode是文件打开方式，不同文件打开方式可以组合使用，默认打开方式为'r'（等同于'rt'）。具体Mode参数的含义如下表</a:t>
            </a:r>
            <a:r>
              <a:rPr lang="zh-CN" altLang="en-US"/>
              <a:t>所示：</a:t>
            </a:r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04673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Mode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参数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8575"/>
            <a:ext cx="1974215" cy="152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Open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方法常用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参数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8415"/>
            <a:ext cx="3401060" cy="254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7695" y="1445260"/>
            <a:ext cx="11248390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下面介绍一下常用的几种参数：</a:t>
            </a:r>
            <a:endParaRPr lang="zh-CN" altLang="en-US" b="1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w：打开一个文件用于写入。如果该文件已经存在，从开头开始编辑，即原有内容会被删除。如果该文件不存在，创建新文件。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w+：打开一个文件用于读写。如果该文件已经存在则打开文件，并从开头开始编辑，即原有内容会被删除。如果该文件不存在，创建新文件。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r：以只读方式打开文件。文件的指针将会放在文件的开头。这是默认模式。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a：打开一个文件用于追加。如果该文件已经存在，文件指针将会放在文件的结尾。简而言之，新增的内容将写入到已有内容的后面。如果该文件不存在，创建新文件进行写入。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Open方法还有其他参数，譬如文件的编码方式。</a:t>
            </a:r>
            <a:endParaRPr lang="zh-CN" altLang="en-US"/>
          </a:p>
          <a:p>
            <a:pPr indent="457200"/>
            <a:r>
              <a:rPr lang="zh-CN" altLang="en-US"/>
              <a:t>本任务利用Python提供的Open方法打开一个自定义路径下的文件（文件存储路径根据个人的电脑情况做变更），先将表头信息写入一行，再遍历数据把每一列的数据用逗号隔开并写入到文本文件，最后使用Close关闭SaveFile，这样获取的内容信息会全部写入到文本文件中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097597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980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3.1.2    </a:t>
            </a:r>
            <a:endParaRPr lang="en-US" altLang="zh-CN" sz="4800" b="1"/>
          </a:p>
          <a:p>
            <a:r>
              <a:rPr lang="zh-CN" altLang="en-US" sz="4800" b="1"/>
              <a:t>存储为</a:t>
            </a:r>
            <a:r>
              <a:rPr lang="en-US" altLang="zh-CN" sz="4800" b="1"/>
              <a:t>CSV</a:t>
            </a:r>
            <a:r>
              <a:rPr lang="zh-CN" altLang="en-US" sz="4800" b="1"/>
              <a:t>文件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87845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CSV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98575"/>
            <a:ext cx="2761615" cy="152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547495"/>
            <a:ext cx="112471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CSV全称为字符分割值（Comma-Separated Values），文件以纯文本形式存储表格数据（数字和文本）。依照3.1.1存储为文本文件内的任务需求,把数据存储为文本文件修改成存储为CSV文件。代码如下：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325370"/>
            <a:ext cx="9719310" cy="42462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r>
              <a:rPr lang="zh-CN" altLang="en-US"/>
              <a:t>import csv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#前置：使用Requests 获取URL的response</a:t>
            </a:r>
            <a:endParaRPr lang="zh-CN" altLang="en-US"/>
          </a:p>
          <a:p>
            <a:r>
              <a:rPr lang="zh-CN" altLang="en-US"/>
              <a:t>url = "http://www.techlabplt.com:8080/BD-PC/priceList"</a:t>
            </a:r>
            <a:endParaRPr lang="zh-CN" altLang="en-US"/>
          </a:p>
          <a:p>
            <a:r>
              <a:rPr lang="zh-CN" altLang="en-US"/>
              <a:t>resp = requests.get(url)</a:t>
            </a:r>
            <a:endParaRPr lang="zh-CN" altLang="en-US"/>
          </a:p>
          <a:p>
            <a:r>
              <a:rPr lang="zh-CN" altLang="en-US"/>
              <a:t>resp.encoding = 'UTF-8'</a:t>
            </a:r>
            <a:endParaRPr lang="zh-CN" altLang="en-US"/>
          </a:p>
          <a:p>
            <a:r>
              <a:rPr lang="zh-CN" altLang="en-US"/>
              <a:t>'''</a:t>
            </a:r>
            <a:endParaRPr lang="zh-CN" altLang="en-US"/>
          </a:p>
          <a:p>
            <a:r>
              <a:rPr lang="zh-CN" altLang="en-US"/>
              <a:t>使用BS4解析数据,并输出</a:t>
            </a:r>
            <a:endParaRPr lang="zh-CN" altLang="en-US"/>
          </a:p>
          <a:p>
            <a:r>
              <a:rPr lang="zh-CN" altLang="en-US"/>
              <a:t>'''</a:t>
            </a:r>
            <a:endParaRPr lang="zh-CN" altLang="en-US"/>
          </a:p>
          <a:p>
            <a:r>
              <a:rPr lang="zh-CN" altLang="en-US"/>
              <a:t>#1.把页面源代码交给BeautifulSoup进行处理，生成BS对象并指定html解析器</a:t>
            </a:r>
            <a:endParaRPr lang="zh-CN" altLang="en-US"/>
          </a:p>
          <a:p>
            <a:r>
              <a:rPr lang="zh-CN" altLang="en-US"/>
              <a:t>pageHtml = BeautifulSoup(resp.text, "html.parser")</a:t>
            </a:r>
            <a:endParaRPr lang="zh-CN" altLang="en-US"/>
          </a:p>
          <a:p>
            <a:r>
              <a:rPr lang="zh-CN" altLang="en-US"/>
              <a:t>#2.获取html内的div，div的class为tbl-body。里面包含着需要爬取的数据</a:t>
            </a:r>
            <a:endParaRPr lang="zh-CN" altLang="en-US"/>
          </a:p>
          <a:p>
            <a:r>
              <a:rPr lang="zh-CN" altLang="en-US"/>
              <a:t>tableDiv = pageHtml.find("div", attrs={"class": "tbl-body"})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076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项目三</a:t>
            </a:r>
            <a:r>
              <a:rPr lang="en-US" altLang="zh-CN" sz="4800" b="1"/>
              <a:t>   </a:t>
            </a:r>
            <a:r>
              <a:rPr lang="zh-CN" altLang="en-US" sz="4800" b="1"/>
              <a:t>数据</a:t>
            </a:r>
            <a:r>
              <a:rPr lang="zh-CN" altLang="en-US" sz="4800" b="1"/>
              <a:t>存储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95783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CSV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99135" y="1313815"/>
            <a:ext cx="2741930" cy="444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440180"/>
            <a:ext cx="9751695" cy="52990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p>
            <a:r>
              <a:rPr lang="zh-CN" altLang="en-US">
                <a:sym typeface="+mn-ea"/>
              </a:rPr>
              <a:t>#3.获取所有的tr</a:t>
            </a:r>
            <a:endParaRPr lang="zh-CN" altLang="en-US"/>
          </a:p>
          <a:p>
            <a:r>
              <a:rPr lang="zh-CN" altLang="en-US">
                <a:sym typeface="+mn-ea"/>
              </a:rPr>
              <a:t>dataDiv = tableDiv.findAll("tr")</a:t>
            </a:r>
            <a:endParaRPr lang="zh-CN" altLang="en-US"/>
          </a:p>
          <a:p>
            <a:r>
              <a:rPr lang="zh-CN" altLang="en-US">
                <a:sym typeface="+mn-ea"/>
              </a:rPr>
              <a:t>#4.删除第一个表头数据</a:t>
            </a:r>
            <a:endParaRPr lang="zh-CN" altLang="en-US"/>
          </a:p>
          <a:p>
            <a:r>
              <a:rPr lang="zh-CN" altLang="en-US">
                <a:sym typeface="+mn-ea"/>
              </a:rPr>
              <a:t>del(dataDiv[0])</a:t>
            </a:r>
            <a:endParaRPr lang="zh-CN" altLang="en-US"/>
          </a:p>
          <a:p>
            <a:r>
              <a:rPr lang="zh-CN" altLang="en-US">
                <a:sym typeface="+mn-ea"/>
              </a:rPr>
              <a:t>#5新建命名为data.csv的CSV文件并写入表头信息</a:t>
            </a:r>
            <a:endParaRPr lang="zh-CN" altLang="en-US"/>
          </a:p>
          <a:p>
            <a:r>
              <a:rPr lang="zh-CN" altLang="en-US">
                <a:sym typeface="+mn-ea"/>
              </a:rPr>
              <a:t>with open("C:/lab/data.csv", 'w', newline=””) as csvFile:</a:t>
            </a:r>
            <a:endParaRPr lang="zh-CN" altLang="en-US"/>
          </a:p>
          <a:p>
            <a:r>
              <a:rPr lang="zh-CN" altLang="en-US">
                <a:sym typeface="+mn-ea"/>
              </a:rPr>
              <a:t>    fieldNames = ['大类', '小类', '名称', '最低价', '平均价', '最高价', '规格', '来源', '单位', '更新日期']</a:t>
            </a:r>
            <a:endParaRPr lang="zh-CN" altLang="en-US"/>
          </a:p>
          <a:p>
            <a:r>
              <a:rPr lang="zh-CN" altLang="en-US">
                <a:sym typeface="+mn-ea"/>
              </a:rPr>
              <a:t>    writer = csv.DictWriter(csvFile, fieldnames=fieldNames)</a:t>
            </a:r>
            <a:endParaRPr lang="zh-CN" altLang="en-US"/>
          </a:p>
          <a:p>
            <a:r>
              <a:rPr lang="zh-CN" altLang="en-US">
                <a:sym typeface="+mn-ea"/>
              </a:rPr>
              <a:t>    writer.writeheader()</a:t>
            </a:r>
            <a:endParaRPr lang="zh-CN" altLang="en-US"/>
          </a:p>
          <a:p>
            <a:r>
              <a:rPr lang="zh-CN" altLang="en-US">
                <a:sym typeface="+mn-ea"/>
              </a:rPr>
              <a:t>    #6.循环遍历每一行的数据</a:t>
            </a:r>
            <a:endParaRPr lang="zh-CN" altLang="en-US"/>
          </a:p>
          <a:p>
            <a:r>
              <a:rPr lang="zh-CN" altLang="en-US">
                <a:sym typeface="+mn-ea"/>
              </a:rPr>
              <a:t>    for data in dataDiv:</a:t>
            </a:r>
            <a:endParaRPr lang="zh-CN" altLang="en-US"/>
          </a:p>
          <a:p>
            <a:r>
              <a:rPr lang="zh-CN" altLang="en-US">
                <a:sym typeface="+mn-ea"/>
              </a:rPr>
              <a:t>        #得到每一行中的每一列</a:t>
            </a:r>
            <a:endParaRPr lang="zh-CN" altLang="en-US"/>
          </a:p>
          <a:p>
            <a:r>
              <a:rPr lang="zh-CN" altLang="en-US">
                <a:sym typeface="+mn-ea"/>
              </a:rPr>
              <a:t>        oneData = data.findAll("td")</a:t>
            </a:r>
            <a:endParaRPr lang="zh-CN" altLang="en-US"/>
          </a:p>
          <a:p>
            <a:r>
              <a:rPr lang="zh-CN" altLang="en-US">
                <a:sym typeface="+mn-ea"/>
              </a:rPr>
              <a:t>        #输出：每一行存储至CSV文件</a:t>
            </a:r>
            <a:endParaRPr lang="zh-CN" altLang="en-US"/>
          </a:p>
          <a:p>
            <a:r>
              <a:rPr lang="zh-CN" altLang="en-US">
                <a:sym typeface="+mn-ea"/>
              </a:rPr>
              <a:t>        writer.writerow({'大类': oneData[0].text, '小类': oneData[1].text, </a:t>
            </a:r>
            <a:endParaRPr lang="zh-CN" altLang="en-US"/>
          </a:p>
          <a:p>
            <a:r>
              <a:rPr lang="zh-CN" altLang="en-US">
                <a:sym typeface="+mn-ea"/>
              </a:rPr>
              <a:t>'名称': oneData[2].text, '最低价': oneData[3].text, </a:t>
            </a:r>
            <a:endParaRPr lang="zh-CN" altLang="en-US"/>
          </a:p>
          <a:p>
            <a:r>
              <a:rPr lang="zh-CN" altLang="en-US">
                <a:sym typeface="+mn-ea"/>
              </a:rPr>
              <a:t>'平均价': oneData[4].text, '最高价': oneData[5].text,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           '规格': oneData[6].text, '来源': oneData[7].text,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           '单位': oneData[8].text, '更新日期': oneData[9].text})</a:t>
            </a:r>
            <a:endParaRPr lang="zh-CN" altLang="en-US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08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8330" y="1600835"/>
            <a:ext cx="112395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通过运行程序，可以发现在自定义的路径下多了一个data.csv的文件，使用Excel打开文件内容如</a:t>
            </a:r>
            <a:r>
              <a:rPr lang="zh-CN" altLang="en-US"/>
              <a:t>下图所示：</a:t>
            </a:r>
            <a:endParaRPr lang="zh-CN" altLang="en-US"/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055" y="2129155"/>
            <a:ext cx="6144260" cy="4712970"/>
          </a:xfrm>
          <a:prstGeom prst="rect">
            <a:avLst/>
          </a:prstGeom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295783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CSV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135" y="1313815"/>
            <a:ext cx="2741930" cy="444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098423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980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3.1.3    </a:t>
            </a:r>
            <a:endParaRPr lang="en-US" altLang="zh-CN" sz="4800" b="1"/>
          </a:p>
          <a:p>
            <a:r>
              <a:rPr lang="zh-CN" altLang="en-US" sz="4800" b="1"/>
              <a:t>存储为</a:t>
            </a:r>
            <a:r>
              <a:rPr lang="en-US" altLang="zh-CN" sz="4800" b="1"/>
              <a:t>JSON</a:t>
            </a:r>
            <a:r>
              <a:rPr lang="zh-CN" altLang="en-US" sz="4800" b="1"/>
              <a:t>文件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339090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JSON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98575"/>
            <a:ext cx="2971165" cy="152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740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892935"/>
            <a:ext cx="112553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基于此，下面给出了描述User对象的JSON数据，请仔细观察其数据的格式：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8330" y="2679065"/>
            <a:ext cx="5191125" cy="396938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[{</a:t>
            </a:r>
            <a:endParaRPr lang="zh-CN" altLang="en-US"/>
          </a:p>
          <a:p>
            <a:r>
              <a:rPr lang="zh-CN" altLang="en-US"/>
              <a:t>“username”: “张三”,</a:t>
            </a:r>
            <a:endParaRPr lang="zh-CN" altLang="en-US"/>
          </a:p>
          <a:p>
            <a:r>
              <a:rPr lang="zh-CN" altLang="en-US"/>
              <a:t>	“password”: “123”,</a:t>
            </a:r>
            <a:endParaRPr lang="zh-CN" altLang="en-US"/>
          </a:p>
          <a:p>
            <a:r>
              <a:rPr lang="zh-CN" altLang="en-US"/>
              <a:t>	“mobile”: “13712341234”,</a:t>
            </a:r>
            <a:endParaRPr lang="zh-CN" altLang="en-US"/>
          </a:p>
          <a:p>
            <a:r>
              <a:rPr lang="zh-CN" altLang="en-US"/>
              <a:t>	“gender”: “男”,</a:t>
            </a:r>
            <a:endParaRPr lang="zh-CN" altLang="en-US"/>
          </a:p>
          <a:p>
            <a:r>
              <a:rPr lang="zh-CN" altLang="en-US"/>
              <a:t>	“createTime”: ”2022-02-22”</a:t>
            </a:r>
            <a:endParaRPr lang="zh-CN" altLang="en-US"/>
          </a:p>
          <a:p>
            <a:r>
              <a:rPr lang="zh-CN" altLang="en-US"/>
              <a:t>},</a:t>
            </a:r>
            <a:endParaRPr lang="zh-CN" altLang="en-US"/>
          </a:p>
          <a:p>
            <a:r>
              <a:rPr lang="zh-CN" altLang="en-US"/>
              <a:t>{</a:t>
            </a:r>
            <a:endParaRPr lang="zh-CN" altLang="en-US"/>
          </a:p>
          <a:p>
            <a:r>
              <a:rPr lang="zh-CN" altLang="en-US"/>
              <a:t>“username”: “李四”,</a:t>
            </a:r>
            <a:endParaRPr lang="zh-CN" altLang="en-US"/>
          </a:p>
          <a:p>
            <a:r>
              <a:rPr lang="zh-CN" altLang="en-US"/>
              <a:t>	“password”: “321”,</a:t>
            </a:r>
            <a:endParaRPr lang="zh-CN" altLang="en-US"/>
          </a:p>
          <a:p>
            <a:r>
              <a:rPr lang="zh-CN" altLang="en-US"/>
              <a:t>	“mobile”: “13743214321”,</a:t>
            </a:r>
            <a:endParaRPr lang="zh-CN" altLang="en-US"/>
          </a:p>
          <a:p>
            <a:r>
              <a:rPr lang="zh-CN" altLang="en-US"/>
              <a:t>	“gender”: “男”,</a:t>
            </a:r>
            <a:endParaRPr lang="zh-CN" altLang="en-US"/>
          </a:p>
          <a:p>
            <a:r>
              <a:rPr lang="zh-CN" altLang="en-US"/>
              <a:t>	“createTime”: ”2022-02-22”</a:t>
            </a:r>
            <a:endParaRPr lang="zh-CN" altLang="en-US"/>
          </a:p>
          <a:p>
            <a:r>
              <a:rPr lang="zh-CN" altLang="en-US"/>
              <a:t>},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541770" y="4618355"/>
            <a:ext cx="4445635" cy="203009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{</a:t>
            </a:r>
            <a:endParaRPr lang="zh-CN" altLang="en-US"/>
          </a:p>
          <a:p>
            <a:r>
              <a:rPr lang="zh-CN" altLang="en-US">
                <a:sym typeface="+mn-ea"/>
              </a:rPr>
              <a:t>“username”: “王五”,</a:t>
            </a:r>
            <a:endParaRPr lang="zh-CN" altLang="en-US"/>
          </a:p>
          <a:p>
            <a:r>
              <a:rPr lang="zh-CN" altLang="en-US">
                <a:sym typeface="+mn-ea"/>
              </a:rPr>
              <a:t>	“password”: “231”,</a:t>
            </a:r>
            <a:endParaRPr lang="zh-CN" altLang="en-US"/>
          </a:p>
          <a:p>
            <a:r>
              <a:rPr lang="zh-CN" altLang="en-US">
                <a:sym typeface="+mn-ea"/>
              </a:rPr>
              <a:t>	“mobile”: “13732143214”,</a:t>
            </a:r>
            <a:endParaRPr lang="zh-CN" altLang="en-US"/>
          </a:p>
          <a:p>
            <a:r>
              <a:rPr lang="zh-CN" altLang="en-US">
                <a:sym typeface="+mn-ea"/>
              </a:rPr>
              <a:t>	“gender”: “男”,</a:t>
            </a:r>
            <a:endParaRPr lang="zh-CN" altLang="en-US"/>
          </a:p>
          <a:p>
            <a:r>
              <a:rPr lang="zh-CN" altLang="en-US">
                <a:sym typeface="+mn-ea"/>
              </a:rPr>
              <a:t>	“createTime”: ”2022-02-22”</a:t>
            </a:r>
            <a:endParaRPr lang="zh-CN" altLang="en-US"/>
          </a:p>
          <a:p>
            <a:r>
              <a:rPr lang="zh-CN" altLang="en-US">
                <a:sym typeface="+mn-ea"/>
              </a:rPr>
              <a:t>}]</a:t>
            </a:r>
            <a:endParaRPr lang="zh-CN" altLang="en-US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20000">
            <a:off x="5911215" y="3735070"/>
            <a:ext cx="836930" cy="8369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03695" y="3562350"/>
            <a:ext cx="52381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使用{}表示的内部就是一个对象，每一个{}是一条数据,代表一个User的对象；使用[]把多</a:t>
            </a:r>
            <a:r>
              <a:rPr lang="zh-CN" altLang="en-US"/>
              <a:t>个User对象的数据包括起来，形成JSON数据。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480820"/>
            <a:ext cx="112471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依照3.1.1存储为文本文件内的任务需求，扩展出把数据存储为文本文件修改成存储为JSON文件。代码如下：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016125"/>
            <a:ext cx="8479155" cy="4703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r>
              <a:rPr lang="zh-CN" altLang="en-US"/>
              <a:t>import json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前置：使用Requests 获取URL的response</a:t>
            </a:r>
            <a:endParaRPr lang="zh-CN" altLang="en-US"/>
          </a:p>
          <a:p>
            <a:r>
              <a:rPr lang="zh-CN" altLang="en-US"/>
              <a:t>url = "http://www.techlabplt.com:8080/BD-PC/priceList"</a:t>
            </a:r>
            <a:endParaRPr lang="zh-CN" altLang="en-US"/>
          </a:p>
          <a:p>
            <a:r>
              <a:rPr lang="zh-CN" altLang="en-US"/>
              <a:t>resp = requests.get(url)</a:t>
            </a:r>
            <a:endParaRPr lang="zh-CN" altLang="en-US"/>
          </a:p>
          <a:p>
            <a:r>
              <a:rPr lang="zh-CN" altLang="en-US"/>
              <a:t>resp.encoding = 'UTF-8'</a:t>
            </a:r>
            <a:endParaRPr lang="zh-CN" altLang="en-US"/>
          </a:p>
          <a:p>
            <a:r>
              <a:rPr lang="en-US" altLang="zh-CN"/>
              <a:t># </a:t>
            </a:r>
            <a:r>
              <a:rPr lang="zh-CN" altLang="en-US"/>
              <a:t>使用BS4解析数据,并输出至JSON文件</a:t>
            </a:r>
            <a:endParaRPr lang="zh-CN" altLang="en-US"/>
          </a:p>
          <a:p>
            <a:r>
              <a:rPr lang="zh-CN" altLang="en-US"/>
              <a:t># 1.把页面源代码交给BeautifulSoup进行处理，生成BS对象并指定html解析器</a:t>
            </a:r>
            <a:endParaRPr lang="zh-CN" altLang="en-US"/>
          </a:p>
          <a:p>
            <a:r>
              <a:rPr lang="zh-CN" altLang="en-US"/>
              <a:t>pageHtml = BeautifulSoup(resp.text, "html.parser")</a:t>
            </a:r>
            <a:endParaRPr lang="zh-CN" altLang="en-US"/>
          </a:p>
          <a:p>
            <a:r>
              <a:rPr lang="zh-CN" altLang="en-US"/>
              <a:t># 2.获取html内的div，div的class为tbl-body。里面包含着需要爬取的数据</a:t>
            </a:r>
            <a:endParaRPr lang="zh-CN" altLang="en-US"/>
          </a:p>
          <a:p>
            <a:r>
              <a:rPr lang="zh-CN" altLang="en-US"/>
              <a:t>tableDiv = pageHtml.find("div", attrs={"class": "tbl-body"})</a:t>
            </a:r>
            <a:endParaRPr lang="zh-CN" altLang="en-US"/>
          </a:p>
          <a:p>
            <a:r>
              <a:rPr lang="zh-CN" altLang="en-US">
                <a:sym typeface="+mn-ea"/>
              </a:rPr>
              <a:t># 3.获取所有的tr</a:t>
            </a:r>
            <a:endParaRPr lang="zh-CN" altLang="en-US"/>
          </a:p>
          <a:p>
            <a:r>
              <a:rPr lang="zh-CN" altLang="en-US">
                <a:sym typeface="+mn-ea"/>
              </a:rPr>
              <a:t>dataDiv = tableDiv.findAll("tr")</a:t>
            </a:r>
            <a:endParaRPr lang="zh-CN" altLang="en-US"/>
          </a:p>
          <a:p>
            <a:r>
              <a:rPr lang="zh-CN" altLang="en-US">
                <a:sym typeface="+mn-ea"/>
              </a:rPr>
              <a:t># 4.删除第一个表头数据</a:t>
            </a:r>
            <a:endParaRPr lang="zh-CN" altLang="en-US"/>
          </a:p>
          <a:p>
            <a:r>
              <a:rPr lang="zh-CN" altLang="en-US">
                <a:sym typeface="+mn-ea"/>
              </a:rPr>
              <a:t>del (dataDiv[0])</a:t>
            </a:r>
            <a:endParaRPr lang="zh-CN" altLang="en-US"/>
          </a:p>
          <a:p>
            <a:endParaRPr lang="zh-CN" altLang="en-US"/>
          </a:p>
        </p:txBody>
      </p:sp>
      <p:sp>
        <p:nvSpPr>
          <p:cNvPr id="5" name="标题 3"/>
          <p:cNvSpPr>
            <a:spLocks noGrp="1"/>
          </p:cNvSpPr>
          <p:nvPr/>
        </p:nvSpPr>
        <p:spPr>
          <a:xfrm>
            <a:off x="608330" y="608330"/>
            <a:ext cx="339090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JSON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8575"/>
            <a:ext cx="2971165" cy="152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135" y="1457960"/>
            <a:ext cx="4757420" cy="5354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# 5.命名dataList数组，用于存储JSON数据</a:t>
            </a:r>
            <a:endParaRPr lang="zh-CN" altLang="en-US"/>
          </a:p>
          <a:p>
            <a:r>
              <a:rPr lang="zh-CN" altLang="en-US">
                <a:sym typeface="+mn-ea"/>
              </a:rPr>
              <a:t>dataList = []</a:t>
            </a:r>
            <a:endParaRPr lang="zh-CN" altLang="en-US"/>
          </a:p>
          <a:p>
            <a:r>
              <a:rPr lang="zh-CN" altLang="en-US">
                <a:sym typeface="+mn-ea"/>
              </a:rPr>
              <a:t># 6.循环遍历每一行的数据</a:t>
            </a:r>
            <a:endParaRPr lang="zh-CN" altLang="en-US"/>
          </a:p>
          <a:p>
            <a:r>
              <a:rPr lang="zh-CN" altLang="en-US">
                <a:sym typeface="+mn-ea"/>
              </a:rPr>
              <a:t>for data in dataDiv:</a:t>
            </a:r>
            <a:endParaRPr lang="zh-CN" altLang="en-US"/>
          </a:p>
          <a:p>
            <a:r>
              <a:rPr lang="zh-CN" altLang="en-US">
                <a:sym typeface="+mn-ea"/>
              </a:rPr>
              <a:t>    # 得到每一行中的每一列</a:t>
            </a:r>
            <a:endParaRPr lang="zh-CN" altLang="en-US"/>
          </a:p>
          <a:p>
            <a:r>
              <a:rPr lang="zh-CN" altLang="en-US">
                <a:sym typeface="+mn-ea"/>
              </a:rPr>
              <a:t>    oneData = data.findAll("td")</a:t>
            </a:r>
            <a:endParaRPr lang="zh-CN" altLang="en-US"/>
          </a:p>
          <a:p>
            <a:r>
              <a:rPr lang="zh-CN" altLang="en-US">
                <a:sym typeface="+mn-ea"/>
              </a:rPr>
              <a:t>    # 存储到jsonData对象中</a:t>
            </a:r>
            <a:endParaRPr lang="zh-CN" altLang="en-US"/>
          </a:p>
          <a:p>
            <a:r>
              <a:rPr lang="zh-CN" altLang="en-US">
                <a:sym typeface="+mn-ea"/>
              </a:rPr>
              <a:t>    jsonData = {</a:t>
            </a:r>
            <a:endParaRPr lang="zh-CN" altLang="en-US"/>
          </a:p>
          <a:p>
            <a:r>
              <a:rPr lang="zh-CN" altLang="en-US">
                <a:sym typeface="+mn-ea"/>
              </a:rPr>
              <a:t>        "大类": oneData[0].text,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"小类": oneData[1].text,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"名称": oneData[2].text,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"最低价": oneData[3].text,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"平均价": oneData[4].text,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"最高价": oneData[5].text,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"规格": oneData[6].text,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"来源": oneData[7].text,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"单位": oneData[8].text,</a:t>
            </a:r>
            <a:endParaRPr lang="zh-CN" altLang="en-US"/>
          </a:p>
          <a:p>
            <a:r>
              <a:rPr lang="zh-CN" altLang="en-US">
                <a:sym typeface="+mn-ea"/>
              </a:rPr>
              <a:t>        "更新日期": oneData[9].text</a:t>
            </a:r>
            <a:endParaRPr lang="zh-CN" altLang="en-US"/>
          </a:p>
          <a:p>
            <a:r>
              <a:rPr lang="zh-CN" altLang="en-US">
                <a:sym typeface="+mn-ea"/>
              </a:rPr>
              <a:t>    }</a:t>
            </a:r>
            <a:endParaRPr lang="zh-CN" altLang="en-US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60085" y="3779520"/>
            <a:ext cx="6096000" cy="23069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#把jsonData对象添加到dataList数组</a:t>
            </a:r>
            <a:endParaRPr lang="zh-CN" altLang="en-US"/>
          </a:p>
          <a:p>
            <a:r>
              <a:rPr lang="zh-CN" altLang="en-US">
                <a:sym typeface="+mn-ea"/>
              </a:rPr>
              <a:t>    dataList.append(jsonData)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ym typeface="+mn-ea"/>
              </a:rPr>
              <a:t>#7.新建命名为data.json的json文件，并将dataList数据存储</a:t>
            </a:r>
            <a:endParaRPr lang="zh-CN" altLang="en-US"/>
          </a:p>
          <a:p>
            <a:r>
              <a:rPr lang="zh-CN" altLang="en-US">
                <a:sym typeface="+mn-ea"/>
              </a:rPr>
              <a:t>with open('c:/lab/data.json', 'w', encoding='utf-8') as jsonFile:</a:t>
            </a:r>
            <a:endParaRPr lang="zh-CN" altLang="en-US"/>
          </a:p>
          <a:p>
            <a:r>
              <a:rPr lang="zh-CN" altLang="en-US">
                <a:sym typeface="+mn-ea"/>
              </a:rPr>
              <a:t>    jsonFile.write(json.dumps(dataList, ensure_ascii=False, indent=4))</a:t>
            </a:r>
            <a:endParaRPr lang="zh-CN" altLang="en-US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40000">
            <a:off x="5414010" y="2769235"/>
            <a:ext cx="836930" cy="836930"/>
          </a:xfrm>
          <a:prstGeom prst="rect">
            <a:avLst/>
          </a:prstGeom>
        </p:spPr>
      </p:pic>
      <p:sp>
        <p:nvSpPr>
          <p:cNvPr id="5" name="标题 3"/>
          <p:cNvSpPr>
            <a:spLocks noGrp="1"/>
          </p:cNvSpPr>
          <p:nvPr/>
        </p:nvSpPr>
        <p:spPr>
          <a:xfrm>
            <a:off x="608330" y="608330"/>
            <a:ext cx="339090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JSON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8575"/>
            <a:ext cx="2971165" cy="152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3075" y="1725930"/>
            <a:ext cx="574675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控制台无输出，可以发现自定义的路径下多了一个data.json的文件。如果不添加参数Ensure_ascii=False 的设置，则输出</a:t>
            </a:r>
            <a:r>
              <a:rPr lang="zh-CN" altLang="en-US"/>
              <a:t>如下：</a:t>
            </a:r>
            <a:endParaRPr lang="zh-CN" altLang="en-US"/>
          </a:p>
        </p:txBody>
      </p:sp>
      <p:pic>
        <p:nvPicPr>
          <p:cNvPr id="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3060065"/>
            <a:ext cx="5475605" cy="9309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57695" y="1130935"/>
            <a:ext cx="45535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/>
              <a:t>添加</a:t>
            </a:r>
            <a:r>
              <a:rPr lang="zh-CN" altLang="en-US">
                <a:sym typeface="+mn-ea"/>
              </a:rPr>
              <a:t>参数Ensure_ascii=False 的设置</a:t>
            </a:r>
            <a:r>
              <a:rPr lang="zh-CN" altLang="en-US"/>
              <a:t>后，打开自定义路径下的data.json文件，显示如下：</a:t>
            </a:r>
            <a:endParaRPr lang="zh-CN" altLang="en-US"/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330" y="2143760"/>
            <a:ext cx="4552950" cy="399796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9090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JSON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298575"/>
            <a:ext cx="2971165" cy="152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1725295"/>
            <a:ext cx="1124775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在本任务实例中，要想将数据存入到JSON文件中，则需要使用到JSON函数，在使用之前需要导入 JSON 库：import json</a:t>
            </a:r>
            <a:endParaRPr lang="zh-CN" altLang="en-US"/>
          </a:p>
          <a:p>
            <a:pPr indent="457200"/>
            <a:endParaRPr lang="zh-CN" altLang="en-US"/>
          </a:p>
          <a:p>
            <a:r>
              <a:rPr lang="zh-CN" altLang="en-US"/>
              <a:t>JSON的函数常用的有两个：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json.dumps	将 Python 对象编码成 JSON 字符串。该函数的作用是把数据转换成JSON字符串编码。此方法主要用于存储JSON文件。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json.loads	将已编码的 JSON 字符串解码为 Python 对象。此函数正好和json.dumps相反，主要用于读取JSON文件，为下一步的数据处理做准备。</a:t>
            </a:r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23977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JSON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函数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99135" y="1298575"/>
            <a:ext cx="1974215" cy="152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097597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0012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3.1.4    </a:t>
            </a:r>
            <a:r>
              <a:rPr lang="zh-CN" altLang="en-US" sz="4800" b="1"/>
              <a:t>任务</a:t>
            </a:r>
            <a:r>
              <a:rPr lang="zh-CN" altLang="en-US" sz="4800" b="1"/>
              <a:t>实施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172339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80085" y="1308100"/>
            <a:ext cx="1520825" cy="571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80085" y="1636395"/>
            <a:ext cx="111569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通过Requests爬取（http://www.techlabplt.com:8080/BD-PC/proxy.html）的标题和内部数据，并将数据存入JSON文件内。查找到相应的元素所处位置，如下图所示：</a:t>
            </a:r>
            <a:endParaRPr lang="zh-CN" altLang="en-US"/>
          </a:p>
        </p:txBody>
      </p:sp>
      <p:pic>
        <p:nvPicPr>
          <p:cNvPr id="1038905258" name="图片 10389052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35" y="2360295"/>
            <a:ext cx="7853045" cy="44907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占位符 2"/>
          <p:cNvSpPr>
            <a:spLocks noGrp="1"/>
          </p:cNvSpPr>
          <p:nvPr/>
        </p:nvSpPr>
        <p:spPr>
          <a:xfrm>
            <a:off x="699135" y="1551305"/>
            <a:ext cx="5435600" cy="431673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</a:pPr>
            <a:r>
              <a:rPr lang="zh-CN" altLang="en-US" sz="1800" b="1" spc="0">
                <a:solidFill>
                  <a:schemeClr val="tx1"/>
                </a:solidFill>
                <a:latin typeface="+mn-lt"/>
                <a:ea typeface="+mn-ea"/>
              </a:rPr>
              <a:t>知识目标：</a:t>
            </a:r>
            <a:endParaRPr lang="zh-CN" altLang="en-US" sz="1800" b="1" spc="0">
              <a:solidFill>
                <a:schemeClr val="tx1"/>
              </a:solidFill>
              <a:latin typeface="+mn-lt"/>
              <a:ea typeface="+mn-ea"/>
            </a:endParaRPr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sz="1400" b="1"/>
              <a:t>概述三种文件类型的使用区别与存储至文件的流程；</a:t>
            </a:r>
            <a:endParaRPr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400" b="1"/>
              <a:t>概述MySQL与MongoDB数据库的使用场景；</a:t>
            </a:r>
            <a:endParaRPr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400" b="1"/>
              <a:t>说出MySQL与MongoDB数据库的区别与优劣势；</a:t>
            </a:r>
            <a:endParaRPr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400" b="1"/>
              <a:t>概述Redis的作用与优劣势；</a:t>
            </a:r>
            <a:endParaRPr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400" b="1"/>
              <a:t>说出Redis的常用方法；</a:t>
            </a:r>
            <a:endParaRPr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400" b="1"/>
              <a:t>概述Kafka与RabbitMQ的作用与工作流程。</a:t>
            </a:r>
            <a:endParaRPr sz="1400" b="1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99135" y="577215"/>
            <a:ext cx="3564890" cy="705485"/>
          </a:xfrm>
        </p:spPr>
        <p:txBody>
          <a:bodyPr/>
          <a:p>
            <a:r>
              <a:rPr lang="zh-CN" altLang="en-US"/>
              <a:t>数据</a:t>
            </a:r>
            <a:r>
              <a:rPr lang="zh-CN" altLang="en-US"/>
              <a:t>存储</a:t>
            </a:r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800735" y="1304925"/>
            <a:ext cx="1925320" cy="82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217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  <p:bldLst>
      <p:bldP spid="5" grpId="0"/>
      <p:bldP spid="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46939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根据网页内的数据分析，代码如下：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1831340"/>
            <a:ext cx="9784080" cy="47999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r>
              <a:rPr lang="zh-CN" altLang="en-US"/>
              <a:t># 导入lxml的etree模块</a:t>
            </a:r>
            <a:endParaRPr lang="zh-CN" altLang="en-US"/>
          </a:p>
          <a:p>
            <a:r>
              <a:rPr lang="zh-CN" altLang="en-US"/>
              <a:t>from lxml import etree</a:t>
            </a:r>
            <a:endParaRPr lang="zh-CN" altLang="en-US"/>
          </a:p>
          <a:p>
            <a:r>
              <a:rPr lang="zh-CN" altLang="en-US"/>
              <a:t>import json</a:t>
            </a:r>
            <a:endParaRPr lang="zh-CN" altLang="en-US"/>
          </a:p>
          <a:p>
            <a:r>
              <a:rPr lang="zh-CN" altLang="en-US"/>
              <a:t>headers={</a:t>
            </a:r>
            <a:endParaRPr lang="zh-CN" altLang="en-US"/>
          </a:p>
          <a:p>
            <a:r>
              <a:rPr lang="zh-CN" altLang="en-US"/>
              <a:t>    "User-Agent": "Mozilla/5.0 (Windows NT 10.0; Win64; x64) AppleWebKit/537.36 (KHTML, like Gecko) Chrome/112.0.0.0 Safari/537.36"}</a:t>
            </a:r>
            <a:endParaRPr lang="zh-CN" altLang="en-US"/>
          </a:p>
          <a:p>
            <a:r>
              <a:rPr lang="zh-CN" altLang="en-US"/>
              <a:t>url = 'http://www.techlabplt.com:8080/BD-PC/proxy.html'</a:t>
            </a:r>
            <a:endParaRPr lang="zh-CN" altLang="en-US"/>
          </a:p>
          <a:p>
            <a:r>
              <a:rPr lang="zh-CN" altLang="en-US"/>
              <a:t>response = requests.get(url=url, headers=headers)</a:t>
            </a:r>
            <a:endParaRPr lang="zh-CN" altLang="en-US"/>
          </a:p>
          <a:p>
            <a:r>
              <a:rPr lang="zh-CN" altLang="en-US"/>
              <a:t>response.encoding='utf-8'</a:t>
            </a:r>
            <a:endParaRPr lang="zh-CN" altLang="en-US"/>
          </a:p>
          <a:p>
            <a:r>
              <a:rPr lang="zh-CN" altLang="en-US"/>
              <a:t>html = etree.HTML(response.text)</a:t>
            </a:r>
            <a:endParaRPr lang="zh-CN" altLang="en-US"/>
          </a:p>
          <a:p>
            <a:r>
              <a:rPr lang="zh-CN" altLang="en-US"/>
              <a:t>pageHtml = BeautifulSoup(response.text, "html.parser")</a:t>
            </a:r>
            <a:endParaRPr lang="zh-CN" altLang="en-US"/>
          </a:p>
          <a:p>
            <a:r>
              <a:rPr lang="zh-CN" altLang="en-US"/>
              <a:t># 获取html内的div，div的class为proxy-title。里面包含着此网站的标题数据</a:t>
            </a:r>
            <a:endParaRPr lang="zh-CN" altLang="en-US"/>
          </a:p>
          <a:p>
            <a:r>
              <a:rPr lang="zh-CN" altLang="en-US"/>
              <a:t>title = pageHtml.find("div", attrs={"class": "proxy-title"}).text.replace(" ", '').replace("\n", '')</a:t>
            </a:r>
            <a:endParaRPr lang="zh-CN" altLang="en-US"/>
          </a:p>
          <a:p>
            <a:r>
              <a:rPr lang="zh-CN" altLang="en-US"/>
              <a:t># 输出标题</a:t>
            </a:r>
            <a:endParaRPr lang="zh-CN" altLang="en-US"/>
          </a:p>
          <a:p>
            <a:r>
              <a:rPr lang="zh-CN" altLang="en-US"/>
              <a:t>print(title)</a:t>
            </a:r>
            <a:endParaRPr lang="zh-CN" altLang="en-US"/>
          </a:p>
        </p:txBody>
      </p:sp>
      <p:sp>
        <p:nvSpPr>
          <p:cNvPr id="5" name="标题 3"/>
          <p:cNvSpPr>
            <a:spLocks noGrp="1"/>
          </p:cNvSpPr>
          <p:nvPr/>
        </p:nvSpPr>
        <p:spPr>
          <a:xfrm>
            <a:off x="608330" y="608330"/>
            <a:ext cx="172339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80085" y="1308100"/>
            <a:ext cx="1520825" cy="571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915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485265"/>
            <a:ext cx="9349740" cy="50774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# 代理网站的tr列表</a:t>
            </a:r>
            <a:endParaRPr lang="zh-CN" altLang="en-US"/>
          </a:p>
          <a:p>
            <a:r>
              <a:rPr lang="zh-CN" altLang="en-US"/>
              <a:t>dataDiv = html.xpath('/html/body/div[3]/div[2]/div/div[2]/table/tbody/tr')</a:t>
            </a:r>
            <a:endParaRPr lang="zh-CN" altLang="en-US"/>
          </a:p>
          <a:p>
            <a:r>
              <a:rPr lang="zh-CN" altLang="en-US"/>
              <a:t>dataList=[]</a:t>
            </a:r>
            <a:endParaRPr lang="zh-CN" altLang="en-US"/>
          </a:p>
          <a:p>
            <a:r>
              <a:rPr lang="zh-CN" altLang="en-US"/>
              <a:t>for data in dataDiv:</a:t>
            </a:r>
            <a:endParaRPr lang="zh-CN" altLang="en-US"/>
          </a:p>
          <a:p>
            <a:r>
              <a:rPr lang="zh-CN" altLang="en-US"/>
              <a:t>    # 得到每一行中的每一列</a:t>
            </a:r>
            <a:endParaRPr lang="zh-CN" altLang="en-US"/>
          </a:p>
          <a:p>
            <a:r>
              <a:rPr lang="zh-CN" altLang="en-US"/>
              <a:t>    oneData = data.findall('td')</a:t>
            </a:r>
            <a:endParaRPr lang="zh-CN" altLang="en-US"/>
          </a:p>
          <a:p>
            <a:r>
              <a:rPr lang="zh-CN" altLang="en-US"/>
              <a:t>    # 存储到jsonData对象中</a:t>
            </a:r>
            <a:endParaRPr lang="zh-CN" altLang="en-US"/>
          </a:p>
          <a:p>
            <a:r>
              <a:rPr lang="zh-CN" altLang="en-US"/>
              <a:t>    jsonData = {</a:t>
            </a:r>
            <a:endParaRPr lang="zh-CN" altLang="en-US"/>
          </a:p>
          <a:p>
            <a:r>
              <a:rPr lang="zh-CN" altLang="en-US"/>
              <a:t>        "ip地址": oneData[0].text,</a:t>
            </a:r>
            <a:endParaRPr lang="zh-CN" altLang="en-US"/>
          </a:p>
          <a:p>
            <a:r>
              <a:rPr lang="zh-CN" altLang="en-US"/>
              <a:t>        "端口": oneData[1].text,</a:t>
            </a:r>
            <a:endParaRPr lang="zh-CN" altLang="en-US"/>
          </a:p>
          <a:p>
            <a:r>
              <a:rPr lang="zh-CN" altLang="en-US"/>
              <a:t>        "代理类型": oneData[3].text,</a:t>
            </a:r>
            <a:endParaRPr lang="zh-CN" altLang="en-US"/>
          </a:p>
          <a:p>
            <a:r>
              <a:rPr lang="zh-CN" altLang="en-US"/>
              <a:t>        "地理位置": oneData[5].text</a:t>
            </a:r>
            <a:endParaRPr lang="zh-CN" altLang="en-US"/>
          </a:p>
          <a:p>
            <a:r>
              <a:rPr lang="zh-CN" altLang="en-US"/>
              <a:t>    }</a:t>
            </a:r>
            <a:endParaRPr lang="zh-CN" altLang="en-US"/>
          </a:p>
          <a:p>
            <a:r>
              <a:rPr lang="zh-CN" altLang="en-US"/>
              <a:t>    #把jsonData对象添加到dataList数组</a:t>
            </a:r>
            <a:endParaRPr lang="zh-CN" altLang="en-US"/>
          </a:p>
          <a:p>
            <a:r>
              <a:rPr lang="zh-CN" altLang="en-US"/>
              <a:t>    dataList.append(jsonData)</a:t>
            </a:r>
            <a:endParaRPr lang="zh-CN" altLang="en-US"/>
          </a:p>
          <a:p>
            <a:r>
              <a:rPr lang="zh-CN" altLang="en-US"/>
              <a:t>#7.新建命名为data.json的json文件，并将dataList数据存储</a:t>
            </a:r>
            <a:endParaRPr lang="zh-CN" altLang="en-US"/>
          </a:p>
          <a:p>
            <a:r>
              <a:rPr lang="zh-CN" altLang="en-US"/>
              <a:t>with open('D:/pycharm community/lab/代理ip.json', 'w', encoding='utf-8') as jsonFile:</a:t>
            </a:r>
            <a:endParaRPr lang="zh-CN" altLang="en-US"/>
          </a:p>
          <a:p>
            <a:r>
              <a:rPr lang="zh-CN" altLang="en-US"/>
              <a:t>    jsonFile.write(json.dumps(dataList, ensure_ascii=False, indent=4))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72339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80085" y="1308100"/>
            <a:ext cx="1520825" cy="571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08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135" y="1504950"/>
            <a:ext cx="4865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输出结果</a:t>
            </a:r>
            <a:r>
              <a:rPr lang="zh-CN" altLang="en-US"/>
              <a:t>如下：</a:t>
            </a:r>
            <a:endParaRPr lang="zh-CN" altLang="en-US"/>
          </a:p>
        </p:txBody>
      </p:sp>
      <p:pic>
        <p:nvPicPr>
          <p:cNvPr id="27312871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35" y="1930400"/>
            <a:ext cx="4424680" cy="12268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8330" y="3244850"/>
            <a:ext cx="70973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可以发现自定义路径下出现了一个代理IP.json文件，如下图所示：</a:t>
            </a:r>
            <a:endParaRPr lang="zh-CN" altLang="en-US"/>
          </a:p>
        </p:txBody>
      </p:sp>
      <p:pic>
        <p:nvPicPr>
          <p:cNvPr id="1488593605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135" y="3666490"/>
            <a:ext cx="5215255" cy="3183255"/>
          </a:xfrm>
          <a:prstGeom prst="rect">
            <a:avLst/>
          </a:prstGeom>
        </p:spPr>
      </p:pic>
      <p:sp>
        <p:nvSpPr>
          <p:cNvPr id="5" name="标题 3"/>
          <p:cNvSpPr>
            <a:spLocks noGrp="1"/>
          </p:cNvSpPr>
          <p:nvPr/>
        </p:nvSpPr>
        <p:spPr>
          <a:xfrm>
            <a:off x="608330" y="608330"/>
            <a:ext cx="172339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80085" y="1308100"/>
            <a:ext cx="1520825" cy="571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08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530985"/>
            <a:ext cx="97186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检验数据是否存储到了代理IP.json文件中，打开此JSON文件，截取部分结果如下</a:t>
            </a:r>
            <a:r>
              <a:rPr lang="zh-CN" altLang="en-US"/>
              <a:t>图所示：</a:t>
            </a:r>
            <a:endParaRPr lang="zh-CN" altLang="en-US"/>
          </a:p>
        </p:txBody>
      </p:sp>
      <p:pic>
        <p:nvPicPr>
          <p:cNvPr id="125154300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085" y="2090420"/>
            <a:ext cx="8129270" cy="414909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72339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80085" y="1308100"/>
            <a:ext cx="1520825" cy="571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960120" y="2346960"/>
            <a:ext cx="10272395" cy="24142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9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谢谢观看！</a:t>
            </a:r>
            <a:endParaRPr lang="zh-CN" altLang="en-US" sz="9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占位符 2"/>
          <p:cNvSpPr>
            <a:spLocks noGrp="1"/>
          </p:cNvSpPr>
          <p:nvPr/>
        </p:nvSpPr>
        <p:spPr>
          <a:xfrm>
            <a:off x="800735" y="1442720"/>
            <a:ext cx="5416550" cy="4699000"/>
          </a:xfrm>
          <a:prstGeom prst="rect">
            <a:avLst/>
          </a:prstGeom>
        </p:spPr>
        <p:txBody>
          <a:bodyPr vert="horz" lIns="90000" tIns="46800" rIns="90000" bIns="46800" rtlCol="0">
            <a:normAutofit fontScale="90000"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</a:pPr>
            <a:r>
              <a:rPr lang="zh-CN" altLang="en-US" sz="1800" b="1" spc="0">
                <a:solidFill>
                  <a:schemeClr val="tx1"/>
                </a:solidFill>
                <a:latin typeface="+mn-lt"/>
                <a:ea typeface="+mn-ea"/>
              </a:rPr>
              <a:t>技能目标：</a:t>
            </a:r>
            <a:endParaRPr lang="zh-CN" altLang="en-US" sz="1800" b="1" spc="0">
              <a:solidFill>
                <a:schemeClr val="tx1"/>
              </a:solidFill>
              <a:latin typeface="+mn-lt"/>
              <a:ea typeface="+mn-ea"/>
            </a:endParaRPr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b="1"/>
              <a:t>能使用Python方法将爬取到的数据存储至三类文件内；</a:t>
            </a:r>
            <a:endParaRPr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b="1"/>
              <a:t>能完成数据库的搭建与环境配置；</a:t>
            </a:r>
            <a:endParaRPr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b="1"/>
              <a:t>能完成Navicat Premium工具的安装与使用；</a:t>
            </a:r>
            <a:endParaRPr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b="1"/>
              <a:t>能使用Python方法将数据存储至MySQL数据库；</a:t>
            </a:r>
            <a:endParaRPr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b="1"/>
              <a:t>能完成MongoDB Compass工具的安装；</a:t>
            </a:r>
            <a:endParaRPr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b="1"/>
              <a:t>能使用Python方法将数据存储至MongoDB数据库；</a:t>
            </a:r>
            <a:endParaRPr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b="1"/>
              <a:t>能使用BeautifulSoup 或 XPath解析网页；</a:t>
            </a:r>
            <a:endParaRPr b="1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99135" y="577215"/>
            <a:ext cx="3564890" cy="705485"/>
          </a:xfrm>
        </p:spPr>
        <p:txBody>
          <a:bodyPr/>
          <a:p>
            <a:r>
              <a:rPr lang="zh-CN" altLang="en-US"/>
              <a:t>数据</a:t>
            </a:r>
            <a:r>
              <a:rPr lang="zh-CN" altLang="en-US"/>
              <a:t>存储</a:t>
            </a:r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800735" y="1304925"/>
            <a:ext cx="1925320" cy="82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217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91275" y="3465830"/>
            <a:ext cx="5582920" cy="228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能使用Pymysql连接MySQL数据库，完成数据表的操作；</a:t>
            </a:r>
            <a:endParaRPr lang="zh-CN" altLang="en-US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能完成Redis、Kakfa与RabbitMQ中间件的安装；</a:t>
            </a:r>
            <a:endParaRPr lang="zh-CN" altLang="en-US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能使用Python方法完成Redis键值对的存取等操作；</a:t>
            </a:r>
            <a:endParaRPr lang="zh-CN" altLang="en-US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能设计与使用各类中间件完成数据的存取等操作。</a:t>
            </a:r>
            <a:endParaRPr lang="zh-CN" altLang="en-US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99135" y="577215"/>
            <a:ext cx="3564890" cy="705485"/>
          </a:xfrm>
        </p:spPr>
        <p:txBody>
          <a:bodyPr/>
          <a:p>
            <a:r>
              <a:rPr lang="zh-CN" altLang="en-US"/>
              <a:t>数据</a:t>
            </a:r>
            <a:r>
              <a:rPr lang="zh-CN" altLang="en-US"/>
              <a:t>存储</a:t>
            </a:r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800735" y="1304925"/>
            <a:ext cx="1925320" cy="82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217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2"/>
          <p:cNvSpPr>
            <a:spLocks noGrp="1"/>
          </p:cNvSpPr>
          <p:nvPr/>
        </p:nvSpPr>
        <p:spPr>
          <a:xfrm>
            <a:off x="699135" y="1824355"/>
            <a:ext cx="9817100" cy="2987675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20000"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</a:pPr>
            <a:r>
              <a:rPr lang="zh-CN" altLang="en-US" sz="1800" b="1" spc="0">
                <a:solidFill>
                  <a:schemeClr val="tx1"/>
                </a:solidFill>
                <a:latin typeface="+mn-lt"/>
                <a:ea typeface="+mn-ea"/>
              </a:rPr>
              <a:t>素养目标：</a:t>
            </a:r>
            <a:endParaRPr lang="zh-CN" altLang="en-US" sz="1800" b="1" spc="0">
              <a:solidFill>
                <a:schemeClr val="tx1"/>
              </a:solidFill>
              <a:latin typeface="+mn-lt"/>
              <a:ea typeface="+mn-ea"/>
            </a:endParaRPr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sz="1400" b="1"/>
              <a:t>通过实现上述学习目标，可以培养和提升数据管理、文件操作、和中间件使用等方面的素养。</a:t>
            </a:r>
            <a:endParaRPr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400" b="1"/>
              <a:t>通过不断的引导学生对于不同数据存储的使用，增强学生对于中间件知识体系的建立；</a:t>
            </a:r>
            <a:endParaRPr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400" b="1"/>
              <a:t>通过一些深入浅出的实例，增强学生对于理论知识的理解，建立理论结合实际的学习方法；</a:t>
            </a:r>
            <a:endParaRPr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400" b="1"/>
              <a:t>不断的通过浅显易懂的教学方式，让学生积累各种中间件的基础知识，开拓学生的视野。</a:t>
            </a:r>
            <a:endParaRPr sz="14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5721985" y="480631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3.1.4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3"/>
            </p:custDataLst>
          </p:nvPr>
        </p:nvSpPr>
        <p:spPr>
          <a:xfrm>
            <a:off x="5721985" y="263842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3.1.1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4"/>
            </p:custDataLst>
          </p:nvPr>
        </p:nvSpPr>
        <p:spPr>
          <a:xfrm>
            <a:off x="5721985" y="336105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3.1.2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>
            <p:custDataLst>
              <p:tags r:id="rId5"/>
            </p:custDataLst>
          </p:nvPr>
        </p:nvSpPr>
        <p:spPr>
          <a:xfrm>
            <a:off x="5721985" y="408368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3.1.3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6649085" y="3945254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存储为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JSON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文件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7"/>
            </p:custDataLst>
          </p:nvPr>
        </p:nvSpPr>
        <p:spPr>
          <a:xfrm>
            <a:off x="6649085" y="3231007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存储为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CSV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文件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8"/>
            </p:custDataLst>
          </p:nvPr>
        </p:nvSpPr>
        <p:spPr>
          <a:xfrm>
            <a:off x="6649085" y="2516759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存储为文本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文件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9"/>
            </p:custDataLst>
          </p:nvPr>
        </p:nvSpPr>
        <p:spPr>
          <a:xfrm>
            <a:off x="6649085" y="4666996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实施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>
            <p:custDataLst>
              <p:tags r:id="rId10"/>
            </p:custDataLst>
          </p:nvPr>
        </p:nvCxnSpPr>
        <p:spPr>
          <a:xfrm>
            <a:off x="5840095" y="2378075"/>
            <a:ext cx="5248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21985" y="1657350"/>
            <a:ext cx="522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任务</a:t>
            </a:r>
            <a:r>
              <a:rPr lang="en-US" altLang="zh-CN" sz="2400" b="1"/>
              <a:t>3</a:t>
            </a:r>
            <a:r>
              <a:rPr lang="zh-CN" altLang="en-US" sz="2400" b="1"/>
              <a:t>.</a:t>
            </a:r>
            <a:r>
              <a:rPr lang="en-US" altLang="zh-CN" sz="2400" b="1"/>
              <a:t>1</a:t>
            </a:r>
            <a:r>
              <a:rPr lang="zh-CN" altLang="en-US" sz="2400" b="1"/>
              <a:t>     存储到</a:t>
            </a:r>
            <a:r>
              <a:rPr lang="zh-CN" altLang="en-US" sz="2400" b="1"/>
              <a:t>文件</a:t>
            </a:r>
            <a:endParaRPr lang="zh-CN" altLang="en-US" sz="2400" b="1"/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440055" y="1729740"/>
            <a:ext cx="3470275" cy="77787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/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数据</a:t>
            </a: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存储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3999230" y="1657350"/>
            <a:ext cx="76200" cy="9226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217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/>
      </p:par>
    </p:tnLst>
    <p:bldLst>
      <p:bldP spid="12" grpId="0"/>
      <p:bldP spid="36" grpId="0"/>
      <p:bldP spid="40" grpId="0"/>
      <p:bldP spid="43" grpId="0"/>
      <p:bldP spid="21" grpId="0"/>
      <p:bldP spid="22" grpId="0"/>
      <p:bldP spid="23" grpId="0"/>
      <p:bldP spid="24" grpId="0"/>
      <p:bldP spid="10" grpId="0"/>
      <p:bldP spid="12" grpId="1"/>
      <p:bldP spid="36" grpId="1"/>
      <p:bldP spid="40" grpId="1"/>
      <p:bldP spid="43" grpId="1"/>
      <p:bldP spid="21" grpId="1"/>
      <p:bldP spid="22" grpId="1"/>
      <p:bldP spid="23" grpId="1"/>
      <p:bldP spid="24" grpId="1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076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3.1    </a:t>
            </a:r>
            <a:r>
              <a:rPr lang="zh-CN" altLang="en-US" sz="4800" b="1"/>
              <a:t>存储到</a:t>
            </a:r>
            <a:r>
              <a:rPr lang="zh-CN" altLang="en-US" sz="4800" b="1"/>
              <a:t>文件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存储到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01750"/>
            <a:ext cx="190436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96595" y="1735455"/>
            <a:ext cx="10798810" cy="4051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知识</a:t>
            </a:r>
            <a:r>
              <a:rPr lang="zh-CN" altLang="en-US" b="1"/>
              <a:t>储备：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了解如何使用 Python 的内置函数 open() 以及相应的文件操作模式来创建和写入文本文件，实现将爬取到的数据保存至文本文件的功能；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CSV 文件的基本格式和作用，熟悉 Python 中的 CSV 库的使用，包括如何创建、写入和读取 CSV 文件，并将爬取到的数据以 CSV 格式存储的方法；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JSON 格式的基本结构、语法和应用场景，熟悉 Python 中的 JSON 库的使用，并将爬取到的数据以 JSON 格式存储至文件的方法；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HTTP 请求和响应的基本知识，熟悉 Python 中的 Requests 库的使用，包括如何发送和获取网页内容。  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217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980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3.1.1    </a:t>
            </a:r>
            <a:endParaRPr lang="en-US" altLang="zh-CN" sz="4800" b="1"/>
          </a:p>
          <a:p>
            <a:r>
              <a:rPr lang="zh-CN" altLang="en-US" sz="4800" b="1"/>
              <a:t>存储为文本</a:t>
            </a:r>
            <a:r>
              <a:rPr lang="zh-CN" altLang="en-US" sz="4800" b="1"/>
              <a:t>文件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2.xml><?xml version="1.0" encoding="utf-8"?>
<p:tagLst xmlns:p="http://schemas.openxmlformats.org/presentationml/2006/main">
  <p:tag name="COMMONDATA" val="eyJoZGlkIjoiNjc4NWE5MDgxMWI3OWJkN2RhMWYwYTJlMzI5ZTliNjAifQ=="/>
  <p:tag name="KSO_WPP_MARK_KEY" val="7903b4a0-425a-4bbb-9c4d-ae6036d7da22"/>
  <p:tag name="commondata" val="eyJoZGlkIjoiYWRmNGI5OGMwYThkNjZlN2JlZGUyY2MxZmU1ZmUxNzYifQ==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3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4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5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6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6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5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4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3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i*2"/>
  <p:tag name="KSO_WM_TEMPLATE_CATEGORY" val="custom"/>
  <p:tag name="KSO_WM_TEMPLATE_INDEX" val="20205081"/>
  <p:tag name="KSO_WM_UNIT_LAYERLEVEL" val="1"/>
  <p:tag name="KSO_WM_TAG_VERSION" val="1.0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75.xml><?xml version="1.0" encoding="utf-8"?>
<p:tagLst xmlns:p="http://schemas.openxmlformats.org/presentationml/2006/main">
  <p:tag name="KSO_WM_UNIT_ISCONTENTSTITLE" val="1"/>
  <p:tag name="KSO_WM_UNIT_PRESET_TEXT" val="目录"/>
  <p:tag name="KSO_WM_UNIT_NOCLEAR" val="1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05081_6*a*1"/>
  <p:tag name="KSO_WM_TEMPLATE_CATEGORY" val="custom"/>
  <p:tag name="KSO_WM_TEMPLATE_INDEX" val="20205081"/>
  <p:tag name="KSO_WM_UNIT_LAYERLEVEL" val="1"/>
  <p:tag name="KSO_WM_TAG_VERSION" val="1.0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5081_6*i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UNIT_PLACING_PICTURE_USER_VIEWPORT" val="{&quot;height&quot;:4462,&quot;width&quot;:5620}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UNIT_TABLE_BEAUTIFY" val="smartTable{e3ed2d2b-8fd4-4ce1-a6d5-512f0d98ddee}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8972</Words>
  <Application>WPS 演示</Application>
  <PresentationFormat>宽屏</PresentationFormat>
  <Paragraphs>489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4" baseType="lpstr">
      <vt:lpstr>Arial</vt:lpstr>
      <vt:lpstr>宋体</vt:lpstr>
      <vt:lpstr>Wingdings</vt:lpstr>
      <vt:lpstr>Wingdings</vt:lpstr>
      <vt:lpstr>微软雅黑</vt:lpstr>
      <vt:lpstr>Calibri</vt:lpstr>
      <vt:lpstr>微软雅黑 Light</vt:lpstr>
      <vt:lpstr>锐字工房云字库细圆GBK</vt:lpstr>
      <vt:lpstr>Arial Unicode MS</vt:lpstr>
      <vt:lpstr>Office 主题​​</vt:lpstr>
      <vt:lpstr>PowerPoint 演示文稿</vt:lpstr>
      <vt:lpstr>PowerPoint 演示文稿</vt:lpstr>
      <vt:lpstr>数据存储</vt:lpstr>
      <vt:lpstr>数据存储</vt:lpstr>
      <vt:lpstr>数据存储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wyp</cp:lastModifiedBy>
  <cp:revision>212</cp:revision>
  <dcterms:created xsi:type="dcterms:W3CDTF">2019-06-19T02:08:00Z</dcterms:created>
  <dcterms:modified xsi:type="dcterms:W3CDTF">2024-02-28T12:26:20Z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A0A55E531F444E1D8BCC8F76981B1197</vt:lpwstr>
  </property>
</Properties>
</file>